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6" d="100"/>
          <a:sy n="56" d="100"/>
        </p:scale>
        <p:origin x="97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CDCB2-DC86-7421-A416-87CB3BD3066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EB94748E-6A46-2036-F6D2-706670143D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0C26CCC1-BA36-75E6-3D9E-7A4BAE4F7CEC}"/>
              </a:ext>
            </a:extLst>
          </p:cNvPr>
          <p:cNvSpPr>
            <a:spLocks noGrp="1"/>
          </p:cNvSpPr>
          <p:nvPr>
            <p:ph type="dt" sz="half" idx="10"/>
          </p:nvPr>
        </p:nvSpPr>
        <p:spPr/>
        <p:txBody>
          <a:bodyPr/>
          <a:lstStyle/>
          <a:p>
            <a:fld id="{9713C944-2A52-4CF3-977F-6DB71DEF0636}" type="datetimeFigureOut">
              <a:rPr lang="en-IN" smtClean="0"/>
              <a:t>29-05-2022</a:t>
            </a:fld>
            <a:endParaRPr lang="en-IN"/>
          </a:p>
        </p:txBody>
      </p:sp>
      <p:sp>
        <p:nvSpPr>
          <p:cNvPr id="5" name="Footer Placeholder 4">
            <a:extLst>
              <a:ext uri="{FF2B5EF4-FFF2-40B4-BE49-F238E27FC236}">
                <a16:creationId xmlns:a16="http://schemas.microsoft.com/office/drawing/2014/main" id="{5A1DE9CA-107A-8467-742B-6F3B7B51A20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D937F87-52FA-4A8A-A3E1-7231E2CB3992}"/>
              </a:ext>
            </a:extLst>
          </p:cNvPr>
          <p:cNvSpPr>
            <a:spLocks noGrp="1"/>
          </p:cNvSpPr>
          <p:nvPr>
            <p:ph type="sldNum" sz="quarter" idx="12"/>
          </p:nvPr>
        </p:nvSpPr>
        <p:spPr/>
        <p:txBody>
          <a:bodyPr/>
          <a:lstStyle/>
          <a:p>
            <a:fld id="{B2813F5E-632D-4976-8138-BA293C71FAC7}" type="slidenum">
              <a:rPr lang="en-IN" smtClean="0"/>
              <a:t>‹#›</a:t>
            </a:fld>
            <a:endParaRPr lang="en-IN"/>
          </a:p>
        </p:txBody>
      </p:sp>
    </p:spTree>
    <p:extLst>
      <p:ext uri="{BB962C8B-B14F-4D97-AF65-F5344CB8AC3E}">
        <p14:creationId xmlns:p14="http://schemas.microsoft.com/office/powerpoint/2010/main" val="755956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A725D-9541-AC34-9EFD-CA0E72262577}"/>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644874F2-28C2-788E-4DEC-9B949A3FBA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927F5B5-50AA-8164-21E5-8AB8090796FB}"/>
              </a:ext>
            </a:extLst>
          </p:cNvPr>
          <p:cNvSpPr>
            <a:spLocks noGrp="1"/>
          </p:cNvSpPr>
          <p:nvPr>
            <p:ph type="dt" sz="half" idx="10"/>
          </p:nvPr>
        </p:nvSpPr>
        <p:spPr/>
        <p:txBody>
          <a:bodyPr/>
          <a:lstStyle/>
          <a:p>
            <a:fld id="{9713C944-2A52-4CF3-977F-6DB71DEF0636}" type="datetimeFigureOut">
              <a:rPr lang="en-IN" smtClean="0"/>
              <a:t>29-05-2022</a:t>
            </a:fld>
            <a:endParaRPr lang="en-IN"/>
          </a:p>
        </p:txBody>
      </p:sp>
      <p:sp>
        <p:nvSpPr>
          <p:cNvPr id="5" name="Footer Placeholder 4">
            <a:extLst>
              <a:ext uri="{FF2B5EF4-FFF2-40B4-BE49-F238E27FC236}">
                <a16:creationId xmlns:a16="http://schemas.microsoft.com/office/drawing/2014/main" id="{8DD76C9E-1AC9-2130-1F8F-E5E999D0AE0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509506C-0DFD-A33B-BEF9-CE18A42B001C}"/>
              </a:ext>
            </a:extLst>
          </p:cNvPr>
          <p:cNvSpPr>
            <a:spLocks noGrp="1"/>
          </p:cNvSpPr>
          <p:nvPr>
            <p:ph type="sldNum" sz="quarter" idx="12"/>
          </p:nvPr>
        </p:nvSpPr>
        <p:spPr/>
        <p:txBody>
          <a:bodyPr/>
          <a:lstStyle/>
          <a:p>
            <a:fld id="{B2813F5E-632D-4976-8138-BA293C71FAC7}" type="slidenum">
              <a:rPr lang="en-IN" smtClean="0"/>
              <a:t>‹#›</a:t>
            </a:fld>
            <a:endParaRPr lang="en-IN"/>
          </a:p>
        </p:txBody>
      </p:sp>
    </p:spTree>
    <p:extLst>
      <p:ext uri="{BB962C8B-B14F-4D97-AF65-F5344CB8AC3E}">
        <p14:creationId xmlns:p14="http://schemas.microsoft.com/office/powerpoint/2010/main" val="1154555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C4E5E3-E42C-8120-8DF6-EC64DFF99CA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303CDDCD-A3F8-0098-C002-D2F24BB47BB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1012097-5F04-37DA-7C23-77DA0905F6F1}"/>
              </a:ext>
            </a:extLst>
          </p:cNvPr>
          <p:cNvSpPr>
            <a:spLocks noGrp="1"/>
          </p:cNvSpPr>
          <p:nvPr>
            <p:ph type="dt" sz="half" idx="10"/>
          </p:nvPr>
        </p:nvSpPr>
        <p:spPr/>
        <p:txBody>
          <a:bodyPr/>
          <a:lstStyle/>
          <a:p>
            <a:fld id="{9713C944-2A52-4CF3-977F-6DB71DEF0636}" type="datetimeFigureOut">
              <a:rPr lang="en-IN" smtClean="0"/>
              <a:t>29-05-2022</a:t>
            </a:fld>
            <a:endParaRPr lang="en-IN"/>
          </a:p>
        </p:txBody>
      </p:sp>
      <p:sp>
        <p:nvSpPr>
          <p:cNvPr id="5" name="Footer Placeholder 4">
            <a:extLst>
              <a:ext uri="{FF2B5EF4-FFF2-40B4-BE49-F238E27FC236}">
                <a16:creationId xmlns:a16="http://schemas.microsoft.com/office/drawing/2014/main" id="{0FAB24ED-F88D-0E0C-D3F3-D8D35A5A42F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6933357-F534-792F-58DE-FBB6433C0A5B}"/>
              </a:ext>
            </a:extLst>
          </p:cNvPr>
          <p:cNvSpPr>
            <a:spLocks noGrp="1"/>
          </p:cNvSpPr>
          <p:nvPr>
            <p:ph type="sldNum" sz="quarter" idx="12"/>
          </p:nvPr>
        </p:nvSpPr>
        <p:spPr/>
        <p:txBody>
          <a:bodyPr/>
          <a:lstStyle/>
          <a:p>
            <a:fld id="{B2813F5E-632D-4976-8138-BA293C71FAC7}" type="slidenum">
              <a:rPr lang="en-IN" smtClean="0"/>
              <a:t>‹#›</a:t>
            </a:fld>
            <a:endParaRPr lang="en-IN"/>
          </a:p>
        </p:txBody>
      </p:sp>
    </p:spTree>
    <p:extLst>
      <p:ext uri="{BB962C8B-B14F-4D97-AF65-F5344CB8AC3E}">
        <p14:creationId xmlns:p14="http://schemas.microsoft.com/office/powerpoint/2010/main" val="2456575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9904E-C91B-995F-5856-169E4A77261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C94822A-C004-6A59-989A-99CF1FD7CE6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9B2F12A-911F-0C15-F320-B7A75A738194}"/>
              </a:ext>
            </a:extLst>
          </p:cNvPr>
          <p:cNvSpPr>
            <a:spLocks noGrp="1"/>
          </p:cNvSpPr>
          <p:nvPr>
            <p:ph type="dt" sz="half" idx="10"/>
          </p:nvPr>
        </p:nvSpPr>
        <p:spPr/>
        <p:txBody>
          <a:bodyPr/>
          <a:lstStyle/>
          <a:p>
            <a:fld id="{9713C944-2A52-4CF3-977F-6DB71DEF0636}" type="datetimeFigureOut">
              <a:rPr lang="en-IN" smtClean="0"/>
              <a:t>29-05-2022</a:t>
            </a:fld>
            <a:endParaRPr lang="en-IN"/>
          </a:p>
        </p:txBody>
      </p:sp>
      <p:sp>
        <p:nvSpPr>
          <p:cNvPr id="5" name="Footer Placeholder 4">
            <a:extLst>
              <a:ext uri="{FF2B5EF4-FFF2-40B4-BE49-F238E27FC236}">
                <a16:creationId xmlns:a16="http://schemas.microsoft.com/office/drawing/2014/main" id="{4FF22710-68E0-E407-B12A-09EF27880E3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75F2933-9E39-A22C-49D6-8D1617CC773F}"/>
              </a:ext>
            </a:extLst>
          </p:cNvPr>
          <p:cNvSpPr>
            <a:spLocks noGrp="1"/>
          </p:cNvSpPr>
          <p:nvPr>
            <p:ph type="sldNum" sz="quarter" idx="12"/>
          </p:nvPr>
        </p:nvSpPr>
        <p:spPr/>
        <p:txBody>
          <a:bodyPr/>
          <a:lstStyle/>
          <a:p>
            <a:fld id="{B2813F5E-632D-4976-8138-BA293C71FAC7}" type="slidenum">
              <a:rPr lang="en-IN" smtClean="0"/>
              <a:t>‹#›</a:t>
            </a:fld>
            <a:endParaRPr lang="en-IN"/>
          </a:p>
        </p:txBody>
      </p:sp>
    </p:spTree>
    <p:extLst>
      <p:ext uri="{BB962C8B-B14F-4D97-AF65-F5344CB8AC3E}">
        <p14:creationId xmlns:p14="http://schemas.microsoft.com/office/powerpoint/2010/main" val="3063256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C7D34-3C23-EB62-0B9B-F832C5DE6E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1482010A-A538-8843-D955-5A16B282041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7B04536-7BB8-323F-1098-A9F31D3F4776}"/>
              </a:ext>
            </a:extLst>
          </p:cNvPr>
          <p:cNvSpPr>
            <a:spLocks noGrp="1"/>
          </p:cNvSpPr>
          <p:nvPr>
            <p:ph type="dt" sz="half" idx="10"/>
          </p:nvPr>
        </p:nvSpPr>
        <p:spPr/>
        <p:txBody>
          <a:bodyPr/>
          <a:lstStyle/>
          <a:p>
            <a:fld id="{9713C944-2A52-4CF3-977F-6DB71DEF0636}" type="datetimeFigureOut">
              <a:rPr lang="en-IN" smtClean="0"/>
              <a:t>29-05-2022</a:t>
            </a:fld>
            <a:endParaRPr lang="en-IN"/>
          </a:p>
        </p:txBody>
      </p:sp>
      <p:sp>
        <p:nvSpPr>
          <p:cNvPr id="5" name="Footer Placeholder 4">
            <a:extLst>
              <a:ext uri="{FF2B5EF4-FFF2-40B4-BE49-F238E27FC236}">
                <a16:creationId xmlns:a16="http://schemas.microsoft.com/office/drawing/2014/main" id="{8C14695A-F1B3-C94B-A0A0-5B635948A45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17479AF-73D1-2A4B-DCE6-4A1C5872D668}"/>
              </a:ext>
            </a:extLst>
          </p:cNvPr>
          <p:cNvSpPr>
            <a:spLocks noGrp="1"/>
          </p:cNvSpPr>
          <p:nvPr>
            <p:ph type="sldNum" sz="quarter" idx="12"/>
          </p:nvPr>
        </p:nvSpPr>
        <p:spPr/>
        <p:txBody>
          <a:bodyPr/>
          <a:lstStyle/>
          <a:p>
            <a:fld id="{B2813F5E-632D-4976-8138-BA293C71FAC7}" type="slidenum">
              <a:rPr lang="en-IN" smtClean="0"/>
              <a:t>‹#›</a:t>
            </a:fld>
            <a:endParaRPr lang="en-IN"/>
          </a:p>
        </p:txBody>
      </p:sp>
    </p:spTree>
    <p:extLst>
      <p:ext uri="{BB962C8B-B14F-4D97-AF65-F5344CB8AC3E}">
        <p14:creationId xmlns:p14="http://schemas.microsoft.com/office/powerpoint/2010/main" val="1990958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772F6-B8C2-649E-3D89-28AE1C38509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106F322-7049-F8F4-7CF5-ADDC2346B3C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00BA7C31-0181-E6C4-BA0D-78E7146832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346604E-ECD7-B88B-FF3C-B7B460F7DD9D}"/>
              </a:ext>
            </a:extLst>
          </p:cNvPr>
          <p:cNvSpPr>
            <a:spLocks noGrp="1"/>
          </p:cNvSpPr>
          <p:nvPr>
            <p:ph type="dt" sz="half" idx="10"/>
          </p:nvPr>
        </p:nvSpPr>
        <p:spPr/>
        <p:txBody>
          <a:bodyPr/>
          <a:lstStyle/>
          <a:p>
            <a:fld id="{9713C944-2A52-4CF3-977F-6DB71DEF0636}" type="datetimeFigureOut">
              <a:rPr lang="en-IN" smtClean="0"/>
              <a:t>29-05-2022</a:t>
            </a:fld>
            <a:endParaRPr lang="en-IN"/>
          </a:p>
        </p:txBody>
      </p:sp>
      <p:sp>
        <p:nvSpPr>
          <p:cNvPr id="6" name="Footer Placeholder 5">
            <a:extLst>
              <a:ext uri="{FF2B5EF4-FFF2-40B4-BE49-F238E27FC236}">
                <a16:creationId xmlns:a16="http://schemas.microsoft.com/office/drawing/2014/main" id="{2DB28FAC-AF18-0B60-6BDA-A40C4680573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EAA37FA-F652-362B-79F8-F5001092AD52}"/>
              </a:ext>
            </a:extLst>
          </p:cNvPr>
          <p:cNvSpPr>
            <a:spLocks noGrp="1"/>
          </p:cNvSpPr>
          <p:nvPr>
            <p:ph type="sldNum" sz="quarter" idx="12"/>
          </p:nvPr>
        </p:nvSpPr>
        <p:spPr/>
        <p:txBody>
          <a:bodyPr/>
          <a:lstStyle/>
          <a:p>
            <a:fld id="{B2813F5E-632D-4976-8138-BA293C71FAC7}" type="slidenum">
              <a:rPr lang="en-IN" smtClean="0"/>
              <a:t>‹#›</a:t>
            </a:fld>
            <a:endParaRPr lang="en-IN"/>
          </a:p>
        </p:txBody>
      </p:sp>
    </p:spTree>
    <p:extLst>
      <p:ext uri="{BB962C8B-B14F-4D97-AF65-F5344CB8AC3E}">
        <p14:creationId xmlns:p14="http://schemas.microsoft.com/office/powerpoint/2010/main" val="885206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FE465-7C30-42AD-04F4-DDB4613C1350}"/>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9FDB6EE5-957A-DC1B-CDF7-187E9E1A57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5E29515-CEB6-A5F9-7BB4-F485B168C0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81B726A-C0D6-BF86-8AB2-9AAD10E58B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2F0ACB9-2D20-C4C2-59FF-0C4A97620AE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2A76FA85-627C-5BB7-FA6A-1E9890143740}"/>
              </a:ext>
            </a:extLst>
          </p:cNvPr>
          <p:cNvSpPr>
            <a:spLocks noGrp="1"/>
          </p:cNvSpPr>
          <p:nvPr>
            <p:ph type="dt" sz="half" idx="10"/>
          </p:nvPr>
        </p:nvSpPr>
        <p:spPr/>
        <p:txBody>
          <a:bodyPr/>
          <a:lstStyle/>
          <a:p>
            <a:fld id="{9713C944-2A52-4CF3-977F-6DB71DEF0636}" type="datetimeFigureOut">
              <a:rPr lang="en-IN" smtClean="0"/>
              <a:t>29-05-2022</a:t>
            </a:fld>
            <a:endParaRPr lang="en-IN"/>
          </a:p>
        </p:txBody>
      </p:sp>
      <p:sp>
        <p:nvSpPr>
          <p:cNvPr id="8" name="Footer Placeholder 7">
            <a:extLst>
              <a:ext uri="{FF2B5EF4-FFF2-40B4-BE49-F238E27FC236}">
                <a16:creationId xmlns:a16="http://schemas.microsoft.com/office/drawing/2014/main" id="{1390318F-B9B0-1A96-8243-34D2D3384AB4}"/>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6BF09EB5-D701-80DE-6EDF-D5FF0DE6F811}"/>
              </a:ext>
            </a:extLst>
          </p:cNvPr>
          <p:cNvSpPr>
            <a:spLocks noGrp="1"/>
          </p:cNvSpPr>
          <p:nvPr>
            <p:ph type="sldNum" sz="quarter" idx="12"/>
          </p:nvPr>
        </p:nvSpPr>
        <p:spPr/>
        <p:txBody>
          <a:bodyPr/>
          <a:lstStyle/>
          <a:p>
            <a:fld id="{B2813F5E-632D-4976-8138-BA293C71FAC7}" type="slidenum">
              <a:rPr lang="en-IN" smtClean="0"/>
              <a:t>‹#›</a:t>
            </a:fld>
            <a:endParaRPr lang="en-IN"/>
          </a:p>
        </p:txBody>
      </p:sp>
    </p:spTree>
    <p:extLst>
      <p:ext uri="{BB962C8B-B14F-4D97-AF65-F5344CB8AC3E}">
        <p14:creationId xmlns:p14="http://schemas.microsoft.com/office/powerpoint/2010/main" val="3371735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632F6-579E-E3B6-FD1F-BA24B62BF88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17540E45-794C-C9EE-7813-0813E844A2AF}"/>
              </a:ext>
            </a:extLst>
          </p:cNvPr>
          <p:cNvSpPr>
            <a:spLocks noGrp="1"/>
          </p:cNvSpPr>
          <p:nvPr>
            <p:ph type="dt" sz="half" idx="10"/>
          </p:nvPr>
        </p:nvSpPr>
        <p:spPr/>
        <p:txBody>
          <a:bodyPr/>
          <a:lstStyle/>
          <a:p>
            <a:fld id="{9713C944-2A52-4CF3-977F-6DB71DEF0636}" type="datetimeFigureOut">
              <a:rPr lang="en-IN" smtClean="0"/>
              <a:t>29-05-2022</a:t>
            </a:fld>
            <a:endParaRPr lang="en-IN"/>
          </a:p>
        </p:txBody>
      </p:sp>
      <p:sp>
        <p:nvSpPr>
          <p:cNvPr id="4" name="Footer Placeholder 3">
            <a:extLst>
              <a:ext uri="{FF2B5EF4-FFF2-40B4-BE49-F238E27FC236}">
                <a16:creationId xmlns:a16="http://schemas.microsoft.com/office/drawing/2014/main" id="{15948D02-5167-0688-1D6D-FB6B2529E080}"/>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902F80A6-974F-A743-4A5A-83D27392D068}"/>
              </a:ext>
            </a:extLst>
          </p:cNvPr>
          <p:cNvSpPr>
            <a:spLocks noGrp="1"/>
          </p:cNvSpPr>
          <p:nvPr>
            <p:ph type="sldNum" sz="quarter" idx="12"/>
          </p:nvPr>
        </p:nvSpPr>
        <p:spPr/>
        <p:txBody>
          <a:bodyPr/>
          <a:lstStyle/>
          <a:p>
            <a:fld id="{B2813F5E-632D-4976-8138-BA293C71FAC7}" type="slidenum">
              <a:rPr lang="en-IN" smtClean="0"/>
              <a:t>‹#›</a:t>
            </a:fld>
            <a:endParaRPr lang="en-IN"/>
          </a:p>
        </p:txBody>
      </p:sp>
    </p:spTree>
    <p:extLst>
      <p:ext uri="{BB962C8B-B14F-4D97-AF65-F5344CB8AC3E}">
        <p14:creationId xmlns:p14="http://schemas.microsoft.com/office/powerpoint/2010/main" val="2688255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901856-1CBF-5B31-C0BD-58FBE7FDF6F3}"/>
              </a:ext>
            </a:extLst>
          </p:cNvPr>
          <p:cNvSpPr>
            <a:spLocks noGrp="1"/>
          </p:cNvSpPr>
          <p:nvPr>
            <p:ph type="dt" sz="half" idx="10"/>
          </p:nvPr>
        </p:nvSpPr>
        <p:spPr/>
        <p:txBody>
          <a:bodyPr/>
          <a:lstStyle/>
          <a:p>
            <a:fld id="{9713C944-2A52-4CF3-977F-6DB71DEF0636}" type="datetimeFigureOut">
              <a:rPr lang="en-IN" smtClean="0"/>
              <a:t>29-05-2022</a:t>
            </a:fld>
            <a:endParaRPr lang="en-IN"/>
          </a:p>
        </p:txBody>
      </p:sp>
      <p:sp>
        <p:nvSpPr>
          <p:cNvPr id="3" name="Footer Placeholder 2">
            <a:extLst>
              <a:ext uri="{FF2B5EF4-FFF2-40B4-BE49-F238E27FC236}">
                <a16:creationId xmlns:a16="http://schemas.microsoft.com/office/drawing/2014/main" id="{0B60401B-FA0A-5E45-2C6C-2A3F53396F3A}"/>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1F1D67C-A631-EB08-2521-378E13C6B663}"/>
              </a:ext>
            </a:extLst>
          </p:cNvPr>
          <p:cNvSpPr>
            <a:spLocks noGrp="1"/>
          </p:cNvSpPr>
          <p:nvPr>
            <p:ph type="sldNum" sz="quarter" idx="12"/>
          </p:nvPr>
        </p:nvSpPr>
        <p:spPr/>
        <p:txBody>
          <a:bodyPr/>
          <a:lstStyle/>
          <a:p>
            <a:fld id="{B2813F5E-632D-4976-8138-BA293C71FAC7}" type="slidenum">
              <a:rPr lang="en-IN" smtClean="0"/>
              <a:t>‹#›</a:t>
            </a:fld>
            <a:endParaRPr lang="en-IN"/>
          </a:p>
        </p:txBody>
      </p:sp>
    </p:spTree>
    <p:extLst>
      <p:ext uri="{BB962C8B-B14F-4D97-AF65-F5344CB8AC3E}">
        <p14:creationId xmlns:p14="http://schemas.microsoft.com/office/powerpoint/2010/main" val="2412233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ED834-54C2-42BC-32C1-07446C966D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605E873B-BCB9-9FAA-AD3E-68ED869357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AFFC058D-6B27-82E9-4E96-BA63363481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B0BF4A-25B7-5912-F50F-19757179BED8}"/>
              </a:ext>
            </a:extLst>
          </p:cNvPr>
          <p:cNvSpPr>
            <a:spLocks noGrp="1"/>
          </p:cNvSpPr>
          <p:nvPr>
            <p:ph type="dt" sz="half" idx="10"/>
          </p:nvPr>
        </p:nvSpPr>
        <p:spPr/>
        <p:txBody>
          <a:bodyPr/>
          <a:lstStyle/>
          <a:p>
            <a:fld id="{9713C944-2A52-4CF3-977F-6DB71DEF0636}" type="datetimeFigureOut">
              <a:rPr lang="en-IN" smtClean="0"/>
              <a:t>29-05-2022</a:t>
            </a:fld>
            <a:endParaRPr lang="en-IN"/>
          </a:p>
        </p:txBody>
      </p:sp>
      <p:sp>
        <p:nvSpPr>
          <p:cNvPr id="6" name="Footer Placeholder 5">
            <a:extLst>
              <a:ext uri="{FF2B5EF4-FFF2-40B4-BE49-F238E27FC236}">
                <a16:creationId xmlns:a16="http://schemas.microsoft.com/office/drawing/2014/main" id="{05F92DEE-276F-F3C6-DB42-87F69722B5D5}"/>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1E6037A-D2FF-F68C-4D12-D28C339E6B1B}"/>
              </a:ext>
            </a:extLst>
          </p:cNvPr>
          <p:cNvSpPr>
            <a:spLocks noGrp="1"/>
          </p:cNvSpPr>
          <p:nvPr>
            <p:ph type="sldNum" sz="quarter" idx="12"/>
          </p:nvPr>
        </p:nvSpPr>
        <p:spPr/>
        <p:txBody>
          <a:bodyPr/>
          <a:lstStyle/>
          <a:p>
            <a:fld id="{B2813F5E-632D-4976-8138-BA293C71FAC7}" type="slidenum">
              <a:rPr lang="en-IN" smtClean="0"/>
              <a:t>‹#›</a:t>
            </a:fld>
            <a:endParaRPr lang="en-IN"/>
          </a:p>
        </p:txBody>
      </p:sp>
    </p:spTree>
    <p:extLst>
      <p:ext uri="{BB962C8B-B14F-4D97-AF65-F5344CB8AC3E}">
        <p14:creationId xmlns:p14="http://schemas.microsoft.com/office/powerpoint/2010/main" val="4139449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7599C-3101-8C3F-2510-03F75D60F1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4D289A70-9EC8-AE87-D970-B347B99120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C226AC4D-9A51-CEE8-80FA-AEE48C471B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23092F-62A2-D239-CD7D-08B198635627}"/>
              </a:ext>
            </a:extLst>
          </p:cNvPr>
          <p:cNvSpPr>
            <a:spLocks noGrp="1"/>
          </p:cNvSpPr>
          <p:nvPr>
            <p:ph type="dt" sz="half" idx="10"/>
          </p:nvPr>
        </p:nvSpPr>
        <p:spPr/>
        <p:txBody>
          <a:bodyPr/>
          <a:lstStyle/>
          <a:p>
            <a:fld id="{9713C944-2A52-4CF3-977F-6DB71DEF0636}" type="datetimeFigureOut">
              <a:rPr lang="en-IN" smtClean="0"/>
              <a:t>29-05-2022</a:t>
            </a:fld>
            <a:endParaRPr lang="en-IN"/>
          </a:p>
        </p:txBody>
      </p:sp>
      <p:sp>
        <p:nvSpPr>
          <p:cNvPr id="6" name="Footer Placeholder 5">
            <a:extLst>
              <a:ext uri="{FF2B5EF4-FFF2-40B4-BE49-F238E27FC236}">
                <a16:creationId xmlns:a16="http://schemas.microsoft.com/office/drawing/2014/main" id="{5D7D8D9A-604B-6D54-97EB-1E3D39B6330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8C0B797-E6D0-653C-8DCF-AA98EAD740C6}"/>
              </a:ext>
            </a:extLst>
          </p:cNvPr>
          <p:cNvSpPr>
            <a:spLocks noGrp="1"/>
          </p:cNvSpPr>
          <p:nvPr>
            <p:ph type="sldNum" sz="quarter" idx="12"/>
          </p:nvPr>
        </p:nvSpPr>
        <p:spPr/>
        <p:txBody>
          <a:bodyPr/>
          <a:lstStyle/>
          <a:p>
            <a:fld id="{B2813F5E-632D-4976-8138-BA293C71FAC7}" type="slidenum">
              <a:rPr lang="en-IN" smtClean="0"/>
              <a:t>‹#›</a:t>
            </a:fld>
            <a:endParaRPr lang="en-IN"/>
          </a:p>
        </p:txBody>
      </p:sp>
    </p:spTree>
    <p:extLst>
      <p:ext uri="{BB962C8B-B14F-4D97-AF65-F5344CB8AC3E}">
        <p14:creationId xmlns:p14="http://schemas.microsoft.com/office/powerpoint/2010/main" val="780648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195BA9-ECBB-F124-DBA0-A96016A12B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C0BF2D0-D668-AAE9-2FD4-DA74B1B0E7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BD9C604-AD10-9D7A-DBEB-163FF53D13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13C944-2A52-4CF3-977F-6DB71DEF0636}" type="datetimeFigureOut">
              <a:rPr lang="en-IN" smtClean="0"/>
              <a:t>29-05-2022</a:t>
            </a:fld>
            <a:endParaRPr lang="en-IN"/>
          </a:p>
        </p:txBody>
      </p:sp>
      <p:sp>
        <p:nvSpPr>
          <p:cNvPr id="5" name="Footer Placeholder 4">
            <a:extLst>
              <a:ext uri="{FF2B5EF4-FFF2-40B4-BE49-F238E27FC236}">
                <a16:creationId xmlns:a16="http://schemas.microsoft.com/office/drawing/2014/main" id="{3AD2DC98-F532-C4BD-8AD5-ED1CF5FB00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178D326D-DFEA-BBDC-439C-0685F4129A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813F5E-632D-4976-8138-BA293C71FAC7}" type="slidenum">
              <a:rPr lang="en-IN" smtClean="0"/>
              <a:t>‹#›</a:t>
            </a:fld>
            <a:endParaRPr lang="en-IN"/>
          </a:p>
        </p:txBody>
      </p:sp>
    </p:spTree>
    <p:extLst>
      <p:ext uri="{BB962C8B-B14F-4D97-AF65-F5344CB8AC3E}">
        <p14:creationId xmlns:p14="http://schemas.microsoft.com/office/powerpoint/2010/main" val="34786314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21C4EA8-6B83-4338-913D-D75D3C4F34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7081BE-656F-CD3B-7BBE-796406B3216E}"/>
              </a:ext>
            </a:extLst>
          </p:cNvPr>
          <p:cNvSpPr>
            <a:spLocks noGrp="1"/>
          </p:cNvSpPr>
          <p:nvPr>
            <p:ph type="ctrTitle"/>
          </p:nvPr>
        </p:nvSpPr>
        <p:spPr>
          <a:xfrm>
            <a:off x="329184" y="897790"/>
            <a:ext cx="3458401" cy="3736540"/>
          </a:xfrm>
        </p:spPr>
        <p:txBody>
          <a:bodyPr>
            <a:normAutofit fontScale="90000"/>
          </a:bodyPr>
          <a:lstStyle/>
          <a:p>
            <a:pPr algn="l"/>
            <a:r>
              <a:rPr lang="en-IN" b="1" dirty="0"/>
              <a:t>ICRO AMRIT INTERNSHIP PROGRAM</a:t>
            </a:r>
          </a:p>
        </p:txBody>
      </p:sp>
      <p:grpSp>
        <p:nvGrpSpPr>
          <p:cNvPr id="14" name="Group 13">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416432" y="1"/>
            <a:ext cx="2446384" cy="5777808"/>
            <a:chOff x="329184" y="1"/>
            <a:chExt cx="524256" cy="5777808"/>
          </a:xfrm>
        </p:grpSpPr>
        <p:cxnSp>
          <p:nvCxnSpPr>
            <p:cNvPr id="15" name="Straight Connector 14">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1084" y="679731"/>
            <a:ext cx="7682293" cy="56628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8C32B6E-D6C3-7F50-4858-E2D8DD735520}"/>
              </a:ext>
            </a:extLst>
          </p:cNvPr>
          <p:cNvPicPr>
            <a:picLocks noChangeAspect="1"/>
          </p:cNvPicPr>
          <p:nvPr/>
        </p:nvPicPr>
        <p:blipFill>
          <a:blip r:embed="rId2"/>
          <a:stretch>
            <a:fillRect/>
          </a:stretch>
        </p:blipFill>
        <p:spPr>
          <a:xfrm>
            <a:off x="4125081" y="2001820"/>
            <a:ext cx="3383280" cy="2988564"/>
          </a:xfrm>
          <a:prstGeom prst="rect">
            <a:avLst/>
          </a:prstGeom>
        </p:spPr>
      </p:pic>
      <p:pic>
        <p:nvPicPr>
          <p:cNvPr id="7" name="Picture 6">
            <a:extLst>
              <a:ext uri="{FF2B5EF4-FFF2-40B4-BE49-F238E27FC236}">
                <a16:creationId xmlns:a16="http://schemas.microsoft.com/office/drawing/2014/main" id="{9DBA6AC6-7EB5-6ABB-A5D6-9E8AA5D42190}"/>
              </a:ext>
            </a:extLst>
          </p:cNvPr>
          <p:cNvPicPr>
            <a:picLocks noChangeAspect="1"/>
          </p:cNvPicPr>
          <p:nvPr/>
        </p:nvPicPr>
        <p:blipFill>
          <a:blip r:embed="rId3"/>
          <a:stretch>
            <a:fillRect/>
          </a:stretch>
        </p:blipFill>
        <p:spPr>
          <a:xfrm>
            <a:off x="7812357" y="2153531"/>
            <a:ext cx="3383280" cy="2685142"/>
          </a:xfrm>
          <a:prstGeom prst="rect">
            <a:avLst/>
          </a:prstGeom>
        </p:spPr>
      </p:pic>
    </p:spTree>
    <p:extLst>
      <p:ext uri="{BB962C8B-B14F-4D97-AF65-F5344CB8AC3E}">
        <p14:creationId xmlns:p14="http://schemas.microsoft.com/office/powerpoint/2010/main" val="1290867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5E69A-B7D0-9229-350C-63B366EA21F7}"/>
              </a:ext>
            </a:extLst>
          </p:cNvPr>
          <p:cNvSpPr>
            <a:spLocks noGrp="1"/>
          </p:cNvSpPr>
          <p:nvPr>
            <p:ph type="title"/>
          </p:nvPr>
        </p:nvSpPr>
        <p:spPr>
          <a:xfrm>
            <a:off x="838200" y="365126"/>
            <a:ext cx="10515600" cy="998726"/>
          </a:xfrm>
        </p:spPr>
        <p:txBody>
          <a:bodyPr/>
          <a:lstStyle/>
          <a:p>
            <a:r>
              <a:rPr lang="en-IN" b="1" dirty="0"/>
              <a:t>CODE OF CONDUCT</a:t>
            </a:r>
          </a:p>
        </p:txBody>
      </p:sp>
      <p:sp>
        <p:nvSpPr>
          <p:cNvPr id="3" name="Content Placeholder 2">
            <a:extLst>
              <a:ext uri="{FF2B5EF4-FFF2-40B4-BE49-F238E27FC236}">
                <a16:creationId xmlns:a16="http://schemas.microsoft.com/office/drawing/2014/main" id="{EEB317E4-55A6-A066-B54A-A9FBFE8118AB}"/>
              </a:ext>
            </a:extLst>
          </p:cNvPr>
          <p:cNvSpPr>
            <a:spLocks noGrp="1"/>
          </p:cNvSpPr>
          <p:nvPr>
            <p:ph idx="1"/>
          </p:nvPr>
        </p:nvSpPr>
        <p:spPr/>
        <p:txBody>
          <a:bodyPr/>
          <a:lstStyle/>
          <a:p>
            <a:pPr algn="just"/>
            <a:r>
              <a:rPr lang="en-IN" dirty="0"/>
              <a:t>The Interns should demonstrate sincerity, punctuality, courtesy, cooperative attitude, willingness to learn, proper etiquette, appropriate attire and maintain the workplace decorum during their entire internship period. </a:t>
            </a:r>
          </a:p>
          <a:p>
            <a:pPr algn="just"/>
            <a:r>
              <a:rPr lang="en-IN" dirty="0"/>
              <a:t>The interns are expected to perform the assigned tasks/ duties to them with due care and diligence in accordance with the instructions given to them from time to time. </a:t>
            </a:r>
          </a:p>
          <a:p>
            <a:pPr algn="just"/>
            <a:r>
              <a:rPr lang="en-IN" dirty="0"/>
              <a:t>The Interns shall be required to submit a project/assignment report/paper at the end of their internship to the concerned Head(s) regarding their learning experience. </a:t>
            </a:r>
          </a:p>
        </p:txBody>
      </p:sp>
    </p:spTree>
    <p:extLst>
      <p:ext uri="{BB962C8B-B14F-4D97-AF65-F5344CB8AC3E}">
        <p14:creationId xmlns:p14="http://schemas.microsoft.com/office/powerpoint/2010/main" val="705922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B14F4-7CC7-B881-582B-F1FC1BAD955E}"/>
              </a:ext>
            </a:extLst>
          </p:cNvPr>
          <p:cNvSpPr>
            <a:spLocks noGrp="1"/>
          </p:cNvSpPr>
          <p:nvPr>
            <p:ph type="title"/>
          </p:nvPr>
        </p:nvSpPr>
        <p:spPr/>
        <p:txBody>
          <a:bodyPr/>
          <a:lstStyle/>
          <a:p>
            <a:r>
              <a:rPr lang="en-IN" b="1" dirty="0"/>
              <a:t>NON-DISCLOSURE</a:t>
            </a:r>
          </a:p>
        </p:txBody>
      </p:sp>
      <p:sp>
        <p:nvSpPr>
          <p:cNvPr id="3" name="Content Placeholder 2">
            <a:extLst>
              <a:ext uri="{FF2B5EF4-FFF2-40B4-BE49-F238E27FC236}">
                <a16:creationId xmlns:a16="http://schemas.microsoft.com/office/drawing/2014/main" id="{7051A004-150C-E2D5-1574-2CB9F2B6FDD9}"/>
              </a:ext>
            </a:extLst>
          </p:cNvPr>
          <p:cNvSpPr>
            <a:spLocks noGrp="1"/>
          </p:cNvSpPr>
          <p:nvPr>
            <p:ph idx="1"/>
          </p:nvPr>
        </p:nvSpPr>
        <p:spPr/>
        <p:txBody>
          <a:bodyPr/>
          <a:lstStyle/>
          <a:p>
            <a:pPr marL="0" indent="0" algn="just">
              <a:buNone/>
            </a:pPr>
            <a:r>
              <a:rPr lang="en-IN" dirty="0"/>
              <a:t>The interns shall not, either during the internship period or after expiration of this internship, disclose any proprietary or confidential information relating to the services, contract or business or operations of NPC / IPL/ ICRO or its clients, whatsoever and to whosoever, without seeking prior written consent of NPC / IPL / ICRO and in case of violation of the same, NPC / IPL/ ICRO may take necessary action as deemed fit and proper. Any liability arising out of violation of this condition shall squarely rest with intern</a:t>
            </a:r>
          </a:p>
        </p:txBody>
      </p:sp>
    </p:spTree>
    <p:extLst>
      <p:ext uri="{BB962C8B-B14F-4D97-AF65-F5344CB8AC3E}">
        <p14:creationId xmlns:p14="http://schemas.microsoft.com/office/powerpoint/2010/main" val="2247140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4B4F4-3396-D5EC-97B5-3175AEA5CA3C}"/>
              </a:ext>
            </a:extLst>
          </p:cNvPr>
          <p:cNvSpPr>
            <a:spLocks noGrp="1"/>
          </p:cNvSpPr>
          <p:nvPr>
            <p:ph type="title"/>
          </p:nvPr>
        </p:nvSpPr>
        <p:spPr/>
        <p:txBody>
          <a:bodyPr/>
          <a:lstStyle/>
          <a:p>
            <a:r>
              <a:rPr lang="en-IN" b="1" dirty="0"/>
              <a:t>TERMINATION</a:t>
            </a:r>
          </a:p>
        </p:txBody>
      </p:sp>
      <p:sp>
        <p:nvSpPr>
          <p:cNvPr id="3" name="Content Placeholder 2">
            <a:extLst>
              <a:ext uri="{FF2B5EF4-FFF2-40B4-BE49-F238E27FC236}">
                <a16:creationId xmlns:a16="http://schemas.microsoft.com/office/drawing/2014/main" id="{B24BA07C-E64B-CE16-C507-A83AC1DEC42A}"/>
              </a:ext>
            </a:extLst>
          </p:cNvPr>
          <p:cNvSpPr>
            <a:spLocks noGrp="1"/>
          </p:cNvSpPr>
          <p:nvPr>
            <p:ph idx="1"/>
          </p:nvPr>
        </p:nvSpPr>
        <p:spPr/>
        <p:txBody>
          <a:bodyPr/>
          <a:lstStyle/>
          <a:p>
            <a:r>
              <a:rPr lang="en-IN" dirty="0"/>
              <a:t>NPC / IPL / ICRO may terminate any intern’s engagement/ program at any time, as deemed fit in cases of discipline, or misconduct, without assigning any reason. Decision of NPC / IPL / ICRO shall be final in this regard. </a:t>
            </a:r>
          </a:p>
          <a:p>
            <a:r>
              <a:rPr lang="en-IN" dirty="0"/>
              <a:t>An intern can leave the programme, if she/he so desires, giving prior notice of seven (07) working days to the concerned Head. However, no certificate shall be awarded to such Interns</a:t>
            </a:r>
          </a:p>
        </p:txBody>
      </p:sp>
    </p:spTree>
    <p:extLst>
      <p:ext uri="{BB962C8B-B14F-4D97-AF65-F5344CB8AC3E}">
        <p14:creationId xmlns:p14="http://schemas.microsoft.com/office/powerpoint/2010/main" val="819961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ADBEE-4CC6-569D-1D9B-7378EA3B9513}"/>
              </a:ext>
            </a:extLst>
          </p:cNvPr>
          <p:cNvSpPr>
            <a:spLocks noGrp="1"/>
          </p:cNvSpPr>
          <p:nvPr>
            <p:ph type="title"/>
          </p:nvPr>
        </p:nvSpPr>
        <p:spPr/>
        <p:txBody>
          <a:bodyPr/>
          <a:lstStyle/>
          <a:p>
            <a:r>
              <a:rPr lang="en-IN" b="1" dirty="0"/>
              <a:t>GENERAL CONDITIONS</a:t>
            </a:r>
          </a:p>
        </p:txBody>
      </p:sp>
      <p:sp>
        <p:nvSpPr>
          <p:cNvPr id="3" name="Content Placeholder 2">
            <a:extLst>
              <a:ext uri="{FF2B5EF4-FFF2-40B4-BE49-F238E27FC236}">
                <a16:creationId xmlns:a16="http://schemas.microsoft.com/office/drawing/2014/main" id="{5AF496AD-DB7A-A423-0FC4-87587778BEE6}"/>
              </a:ext>
            </a:extLst>
          </p:cNvPr>
          <p:cNvSpPr>
            <a:spLocks noGrp="1"/>
          </p:cNvSpPr>
          <p:nvPr>
            <p:ph idx="1"/>
          </p:nvPr>
        </p:nvSpPr>
        <p:spPr/>
        <p:txBody>
          <a:bodyPr>
            <a:normAutofit lnSpcReduction="10000"/>
          </a:bodyPr>
          <a:lstStyle/>
          <a:p>
            <a:pPr marL="0" indent="0" algn="just">
              <a:buNone/>
            </a:pPr>
            <a:r>
              <a:rPr lang="en-IN" dirty="0"/>
              <a:t>The internship programme shall neither be an employment nor the assurance of any employment with NPC / IPL / ICRO. </a:t>
            </a:r>
          </a:p>
          <a:p>
            <a:pPr algn="just"/>
            <a:r>
              <a:rPr lang="en-IN" dirty="0"/>
              <a:t>The internship offer will be based on the information furnished by the interns in their respective application and resume and otherwise will be null and void if a material error is discovered at any point of time. </a:t>
            </a:r>
          </a:p>
          <a:p>
            <a:pPr algn="just"/>
            <a:r>
              <a:rPr lang="en-IN" dirty="0"/>
              <a:t>The interns shall acknowledge and ensure that no information about the software, hardware, database and the policy of the NPC / IPL / ICRO is taken out in any form including electronic form or otherwise by them. </a:t>
            </a:r>
          </a:p>
          <a:p>
            <a:pPr algn="just"/>
            <a:r>
              <a:rPr lang="en-IN" dirty="0"/>
              <a:t>During the course of internship and upon its completion, the intern shall have no claims on IPL / NPC / ICRO whatsoever</a:t>
            </a:r>
          </a:p>
        </p:txBody>
      </p:sp>
    </p:spTree>
    <p:extLst>
      <p:ext uri="{BB962C8B-B14F-4D97-AF65-F5344CB8AC3E}">
        <p14:creationId xmlns:p14="http://schemas.microsoft.com/office/powerpoint/2010/main" val="2532429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0EAD8-20D1-2910-FAF2-6A202799AB28}"/>
              </a:ext>
            </a:extLst>
          </p:cNvPr>
          <p:cNvSpPr>
            <a:spLocks noGrp="1"/>
          </p:cNvSpPr>
          <p:nvPr>
            <p:ph type="title"/>
          </p:nvPr>
        </p:nvSpPr>
        <p:spPr>
          <a:xfrm>
            <a:off x="838200" y="132652"/>
            <a:ext cx="10515600" cy="1325563"/>
          </a:xfrm>
        </p:spPr>
        <p:txBody>
          <a:bodyPr/>
          <a:lstStyle/>
          <a:p>
            <a:r>
              <a:rPr lang="en-IN" b="1" dirty="0"/>
              <a:t>Indian Potash Limited (IPL), </a:t>
            </a:r>
          </a:p>
        </p:txBody>
      </p:sp>
      <p:sp>
        <p:nvSpPr>
          <p:cNvPr id="3" name="Content Placeholder 2">
            <a:extLst>
              <a:ext uri="{FF2B5EF4-FFF2-40B4-BE49-F238E27FC236}">
                <a16:creationId xmlns:a16="http://schemas.microsoft.com/office/drawing/2014/main" id="{CC8BABBB-2D31-00E9-8527-133E84E7D88A}"/>
              </a:ext>
            </a:extLst>
          </p:cNvPr>
          <p:cNvSpPr>
            <a:spLocks noGrp="1"/>
          </p:cNvSpPr>
          <p:nvPr>
            <p:ph idx="1"/>
          </p:nvPr>
        </p:nvSpPr>
        <p:spPr>
          <a:xfrm>
            <a:off x="838200" y="1441342"/>
            <a:ext cx="10515600" cy="5051533"/>
          </a:xfrm>
        </p:spPr>
        <p:txBody>
          <a:bodyPr>
            <a:normAutofit/>
          </a:bodyPr>
          <a:lstStyle/>
          <a:p>
            <a:pPr algn="just"/>
            <a:r>
              <a:rPr lang="en-IN" sz="3200" dirty="0"/>
              <a:t>IPL a major player in multiple value chains and inputs, is marching towards agrarian growth and farmers’ prosperity. </a:t>
            </a:r>
          </a:p>
          <a:p>
            <a:pPr algn="just"/>
            <a:r>
              <a:rPr lang="en-IN" sz="3200" dirty="0"/>
              <a:t>The dedicated field work of IPL has lead to acceptance of potash across India which was unknown to Indian farmers earlier. IPL has a vast network and its services are being coordinated by 15 Regional Offices in various State capitals. </a:t>
            </a:r>
          </a:p>
          <a:p>
            <a:pPr algn="just"/>
            <a:r>
              <a:rPr lang="en-IN" sz="3200" dirty="0"/>
              <a:t>This has bestowed an enviable status on IPL to take any </a:t>
            </a:r>
            <a:r>
              <a:rPr lang="en-IN" sz="3200" dirty="0" err="1"/>
              <a:t>agri</a:t>
            </a:r>
            <a:r>
              <a:rPr lang="en-IN" sz="3200" dirty="0"/>
              <a:t> input or service literally at the doorstep of farmers in the six lakh villages across the country thereby enabling their growth and development. </a:t>
            </a:r>
          </a:p>
        </p:txBody>
      </p:sp>
    </p:spTree>
    <p:extLst>
      <p:ext uri="{BB962C8B-B14F-4D97-AF65-F5344CB8AC3E}">
        <p14:creationId xmlns:p14="http://schemas.microsoft.com/office/powerpoint/2010/main" val="867233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391E3-CAC3-9B8D-3169-92016133FA2E}"/>
              </a:ext>
            </a:extLst>
          </p:cNvPr>
          <p:cNvSpPr>
            <a:spLocks noGrp="1"/>
          </p:cNvSpPr>
          <p:nvPr>
            <p:ph type="title"/>
          </p:nvPr>
        </p:nvSpPr>
        <p:spPr/>
        <p:txBody>
          <a:bodyPr/>
          <a:lstStyle/>
          <a:p>
            <a:r>
              <a:rPr lang="en-IN" b="1" dirty="0"/>
              <a:t>National Productivity Council</a:t>
            </a:r>
          </a:p>
        </p:txBody>
      </p:sp>
      <p:sp>
        <p:nvSpPr>
          <p:cNvPr id="3" name="Content Placeholder 2">
            <a:extLst>
              <a:ext uri="{FF2B5EF4-FFF2-40B4-BE49-F238E27FC236}">
                <a16:creationId xmlns:a16="http://schemas.microsoft.com/office/drawing/2014/main" id="{ACCF1F13-5031-DA11-5799-99DAAA8B6A4C}"/>
              </a:ext>
            </a:extLst>
          </p:cNvPr>
          <p:cNvSpPr>
            <a:spLocks noGrp="1"/>
          </p:cNvSpPr>
          <p:nvPr>
            <p:ph idx="1"/>
          </p:nvPr>
        </p:nvSpPr>
        <p:spPr/>
        <p:txBody>
          <a:bodyPr>
            <a:normAutofit/>
          </a:bodyPr>
          <a:lstStyle/>
          <a:p>
            <a:pPr marL="0" indent="0" algn="just">
              <a:buNone/>
            </a:pPr>
            <a:r>
              <a:rPr lang="en-IN" sz="3200" dirty="0"/>
              <a:t>With an objective to foster rural outreach and capacity development of farmers and youth, IPL has joined hands with National Productivity Council (NPC), an apex organization established in 1958, under Ministry of Commerce &amp; Industry, Govt of India, to generate productivity awareness and consciousness across the country by providing solutions for improving productivity and competitiveness through different services, namely consultancy, training, action research, evaluation studies etc. </a:t>
            </a:r>
          </a:p>
        </p:txBody>
      </p:sp>
    </p:spTree>
    <p:extLst>
      <p:ext uri="{BB962C8B-B14F-4D97-AF65-F5344CB8AC3E}">
        <p14:creationId xmlns:p14="http://schemas.microsoft.com/office/powerpoint/2010/main" val="1020043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8EDBE-FCE7-B6D4-BB7F-E30ADBD025B2}"/>
              </a:ext>
            </a:extLst>
          </p:cNvPr>
          <p:cNvSpPr>
            <a:spLocks noGrp="1"/>
          </p:cNvSpPr>
          <p:nvPr>
            <p:ph type="title"/>
          </p:nvPr>
        </p:nvSpPr>
        <p:spPr/>
        <p:txBody>
          <a:bodyPr/>
          <a:lstStyle/>
          <a:p>
            <a:r>
              <a:rPr lang="en-IN" b="1" dirty="0"/>
              <a:t>IPL Centre for Rural Outreach (ICRO)</a:t>
            </a:r>
          </a:p>
        </p:txBody>
      </p:sp>
      <p:sp>
        <p:nvSpPr>
          <p:cNvPr id="3" name="Content Placeholder 2">
            <a:extLst>
              <a:ext uri="{FF2B5EF4-FFF2-40B4-BE49-F238E27FC236}">
                <a16:creationId xmlns:a16="http://schemas.microsoft.com/office/drawing/2014/main" id="{15DE4F25-EAC1-E389-8E31-96041245862C}"/>
              </a:ext>
            </a:extLst>
          </p:cNvPr>
          <p:cNvSpPr>
            <a:spLocks noGrp="1"/>
          </p:cNvSpPr>
          <p:nvPr>
            <p:ph idx="1"/>
          </p:nvPr>
        </p:nvSpPr>
        <p:spPr/>
        <p:txBody>
          <a:bodyPr>
            <a:normAutofit fontScale="85000" lnSpcReduction="20000"/>
          </a:bodyPr>
          <a:lstStyle/>
          <a:p>
            <a:pPr algn="just"/>
            <a:r>
              <a:rPr lang="en-IN" dirty="0"/>
              <a:t>IPL has established the IPL Centre for Rural Outreach (ICRO) with the involvement, technical expertise and resources of NPC</a:t>
            </a:r>
          </a:p>
          <a:p>
            <a:pPr algn="just"/>
            <a:r>
              <a:rPr lang="en-IN" dirty="0"/>
              <a:t>ICRO has been established as part of Corporate Social Responsibility </a:t>
            </a:r>
          </a:p>
          <a:p>
            <a:pPr algn="just"/>
            <a:r>
              <a:rPr lang="en-IN" dirty="0"/>
              <a:t>The Head Office of the centre has been set up in premises of NPC Head Office, Lodi Road, New Delhi. </a:t>
            </a:r>
          </a:p>
          <a:p>
            <a:pPr algn="just"/>
            <a:r>
              <a:rPr lang="en-US" dirty="0"/>
              <a:t>Some of the areas to be addressed by ICRO as per Schedule VII of the Companies Act include:-</a:t>
            </a:r>
          </a:p>
          <a:p>
            <a:pPr marL="720725" indent="-457200" algn="just">
              <a:buFont typeface="+mj-lt"/>
              <a:buAutoNum type="alphaLcParenR"/>
            </a:pPr>
            <a:r>
              <a:rPr lang="en-US" dirty="0"/>
              <a:t>Promoting education and employment enhancing vocation skills among women and livelihood enhancement projects. </a:t>
            </a:r>
          </a:p>
          <a:p>
            <a:pPr marL="720725" indent="-457200" algn="just">
              <a:buFont typeface="+mj-lt"/>
              <a:buAutoNum type="alphaLcParenR"/>
            </a:pPr>
            <a:r>
              <a:rPr lang="en-US" dirty="0"/>
              <a:t>Ensuring environmental sustainability and conservation of natural resources. </a:t>
            </a:r>
          </a:p>
          <a:p>
            <a:pPr marL="720725" indent="-457200" algn="just">
              <a:buFont typeface="+mj-lt"/>
              <a:buAutoNum type="alphaLcParenR"/>
            </a:pPr>
            <a:r>
              <a:rPr lang="en-US" dirty="0"/>
              <a:t>Rural development projects. </a:t>
            </a:r>
          </a:p>
          <a:p>
            <a:pPr marL="720725" indent="-457200" algn="just">
              <a:buFont typeface="+mj-lt"/>
              <a:buAutoNum type="alphaLcParenR"/>
            </a:pPr>
            <a:r>
              <a:rPr lang="en-US" dirty="0"/>
              <a:t>Promotion of preventive health measures. </a:t>
            </a:r>
            <a:endParaRPr lang="en-IN" dirty="0"/>
          </a:p>
        </p:txBody>
      </p:sp>
    </p:spTree>
    <p:extLst>
      <p:ext uri="{BB962C8B-B14F-4D97-AF65-F5344CB8AC3E}">
        <p14:creationId xmlns:p14="http://schemas.microsoft.com/office/powerpoint/2010/main" val="1888547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7F0AD-47A3-44FB-4916-2F4692C94A5A}"/>
              </a:ext>
            </a:extLst>
          </p:cNvPr>
          <p:cNvSpPr>
            <a:spLocks noGrp="1"/>
          </p:cNvSpPr>
          <p:nvPr>
            <p:ph type="title"/>
          </p:nvPr>
        </p:nvSpPr>
        <p:spPr/>
        <p:txBody>
          <a:bodyPr/>
          <a:lstStyle/>
          <a:p>
            <a:r>
              <a:rPr lang="en-US" b="1" dirty="0"/>
              <a:t>Activities Planned for First Year</a:t>
            </a:r>
            <a:endParaRPr lang="en-IN" b="1" dirty="0"/>
          </a:p>
        </p:txBody>
      </p:sp>
      <p:sp>
        <p:nvSpPr>
          <p:cNvPr id="3" name="Content Placeholder 2">
            <a:extLst>
              <a:ext uri="{FF2B5EF4-FFF2-40B4-BE49-F238E27FC236}">
                <a16:creationId xmlns:a16="http://schemas.microsoft.com/office/drawing/2014/main" id="{546055C9-939E-239C-B472-B30147208315}"/>
              </a:ext>
            </a:extLst>
          </p:cNvPr>
          <p:cNvSpPr>
            <a:spLocks noGrp="1"/>
          </p:cNvSpPr>
          <p:nvPr>
            <p:ph idx="1"/>
          </p:nvPr>
        </p:nvSpPr>
        <p:spPr/>
        <p:txBody>
          <a:bodyPr/>
          <a:lstStyle/>
          <a:p>
            <a:pPr algn="just"/>
            <a:r>
              <a:rPr lang="en-US" dirty="0"/>
              <a:t>Rural outreach and capacity development activities for 20000 farmers and youth. </a:t>
            </a:r>
          </a:p>
          <a:p>
            <a:pPr algn="just"/>
            <a:r>
              <a:rPr lang="en-US" dirty="0"/>
              <a:t>IPL-Amrit Internship Program for 200 interns. </a:t>
            </a:r>
          </a:p>
          <a:p>
            <a:pPr algn="just"/>
            <a:r>
              <a:rPr lang="en-US" dirty="0"/>
              <a:t>Promotion of energy and water use efficiency in 50 micro and small enterprises </a:t>
            </a:r>
          </a:p>
          <a:p>
            <a:pPr algn="just"/>
            <a:r>
              <a:rPr lang="en-US" dirty="0"/>
              <a:t>Promotion of scientific biochemical waste management in 10 publicly funded or charitable hospitals. </a:t>
            </a:r>
          </a:p>
          <a:p>
            <a:pPr algn="just"/>
            <a:r>
              <a:rPr lang="en-US" dirty="0"/>
              <a:t>Mass communication program on productivity and sustainability :2 program</a:t>
            </a:r>
            <a:endParaRPr lang="en-IN" dirty="0"/>
          </a:p>
        </p:txBody>
      </p:sp>
    </p:spTree>
    <p:extLst>
      <p:ext uri="{BB962C8B-B14F-4D97-AF65-F5344CB8AC3E}">
        <p14:creationId xmlns:p14="http://schemas.microsoft.com/office/powerpoint/2010/main" val="30230233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924F3-5A97-2665-718B-F8C0B9A9AD1B}"/>
              </a:ext>
            </a:extLst>
          </p:cNvPr>
          <p:cNvSpPr>
            <a:spLocks noGrp="1"/>
          </p:cNvSpPr>
          <p:nvPr>
            <p:ph type="title"/>
          </p:nvPr>
        </p:nvSpPr>
        <p:spPr>
          <a:xfrm>
            <a:off x="883920" y="330835"/>
            <a:ext cx="10515600" cy="1325563"/>
          </a:xfrm>
        </p:spPr>
        <p:txBody>
          <a:bodyPr/>
          <a:lstStyle/>
          <a:p>
            <a:pPr algn="just"/>
            <a:r>
              <a:rPr lang="en-IN" b="1" dirty="0"/>
              <a:t>Objectives of the ICRO Amrit Internship Program</a:t>
            </a:r>
          </a:p>
        </p:txBody>
      </p:sp>
      <p:sp>
        <p:nvSpPr>
          <p:cNvPr id="3" name="Content Placeholder 2">
            <a:extLst>
              <a:ext uri="{FF2B5EF4-FFF2-40B4-BE49-F238E27FC236}">
                <a16:creationId xmlns:a16="http://schemas.microsoft.com/office/drawing/2014/main" id="{8A203544-A73A-7D62-FF27-CF788B4702D4}"/>
              </a:ext>
            </a:extLst>
          </p:cNvPr>
          <p:cNvSpPr>
            <a:spLocks noGrp="1"/>
          </p:cNvSpPr>
          <p:nvPr>
            <p:ph idx="1"/>
          </p:nvPr>
        </p:nvSpPr>
        <p:spPr/>
        <p:txBody>
          <a:bodyPr/>
          <a:lstStyle/>
          <a:p>
            <a:pPr algn="just"/>
            <a:r>
              <a:rPr lang="en-IN" dirty="0"/>
              <a:t>To promote productivity related employment enhancing vocational skills among youth and rural people. </a:t>
            </a:r>
          </a:p>
          <a:p>
            <a:pPr algn="just"/>
            <a:r>
              <a:rPr lang="en-IN" dirty="0"/>
              <a:t>To create awareness about enhancement of agriculture productivity. </a:t>
            </a:r>
          </a:p>
          <a:p>
            <a:pPr algn="just"/>
            <a:r>
              <a:rPr lang="en-IN" dirty="0"/>
              <a:t>To create network of youth entrepreneurs with skills to work with rural settings. </a:t>
            </a:r>
          </a:p>
          <a:p>
            <a:pPr algn="just"/>
            <a:r>
              <a:rPr lang="en-IN" dirty="0"/>
              <a:t>To work towards improvement of knowledge resources on youth interface. </a:t>
            </a:r>
          </a:p>
          <a:p>
            <a:pPr algn="just"/>
            <a:r>
              <a:rPr lang="en-IN" dirty="0"/>
              <a:t>To ensure environmental sustainability and conservation of natural resources</a:t>
            </a:r>
          </a:p>
        </p:txBody>
      </p:sp>
    </p:spTree>
    <p:extLst>
      <p:ext uri="{BB962C8B-B14F-4D97-AF65-F5344CB8AC3E}">
        <p14:creationId xmlns:p14="http://schemas.microsoft.com/office/powerpoint/2010/main" val="352300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E7EE9-F35A-F249-B1DB-C180E1C180B5}"/>
              </a:ext>
            </a:extLst>
          </p:cNvPr>
          <p:cNvSpPr>
            <a:spLocks noGrp="1"/>
          </p:cNvSpPr>
          <p:nvPr>
            <p:ph type="title"/>
          </p:nvPr>
        </p:nvSpPr>
        <p:spPr/>
        <p:txBody>
          <a:bodyPr/>
          <a:lstStyle/>
          <a:p>
            <a:r>
              <a:rPr lang="en-US" b="1" dirty="0"/>
              <a:t>Details about Internship</a:t>
            </a:r>
            <a:endParaRPr lang="en-IN" b="1" dirty="0"/>
          </a:p>
        </p:txBody>
      </p:sp>
      <p:sp>
        <p:nvSpPr>
          <p:cNvPr id="3" name="Content Placeholder 2">
            <a:extLst>
              <a:ext uri="{FF2B5EF4-FFF2-40B4-BE49-F238E27FC236}">
                <a16:creationId xmlns:a16="http://schemas.microsoft.com/office/drawing/2014/main" id="{4BB6515B-1B6D-B707-E11B-15AD9B7E7257}"/>
              </a:ext>
            </a:extLst>
          </p:cNvPr>
          <p:cNvSpPr>
            <a:spLocks noGrp="1"/>
          </p:cNvSpPr>
          <p:nvPr>
            <p:ph idx="1"/>
          </p:nvPr>
        </p:nvSpPr>
        <p:spPr/>
        <p:txBody>
          <a:bodyPr/>
          <a:lstStyle/>
          <a:p>
            <a:pPr marL="0" indent="0" algn="just">
              <a:buNone/>
            </a:pPr>
            <a:r>
              <a:rPr lang="en-IN" b="1" dirty="0"/>
              <a:t>PLACE OF INTERNSHIP</a:t>
            </a:r>
            <a:r>
              <a:rPr lang="en-IN" dirty="0"/>
              <a:t>: The interns will be placed at Headquarter and Regional Offices of NPC/ IPL </a:t>
            </a:r>
          </a:p>
          <a:p>
            <a:pPr marL="0" indent="0" algn="just">
              <a:buNone/>
            </a:pPr>
            <a:r>
              <a:rPr lang="en-IN" b="1" dirty="0"/>
              <a:t>ELIGIBILITY: </a:t>
            </a:r>
            <a:r>
              <a:rPr lang="en-IN" dirty="0"/>
              <a:t> </a:t>
            </a:r>
          </a:p>
          <a:p>
            <a:pPr algn="just"/>
            <a:r>
              <a:rPr lang="en-IN" dirty="0"/>
              <a:t>The applicant for the internship should be a citizen of India having Aadhar.</a:t>
            </a:r>
          </a:p>
          <a:p>
            <a:pPr algn="just"/>
            <a:r>
              <a:rPr lang="en-IN" dirty="0"/>
              <a:t>Class 12th Pass / Diploma holders / Graduates / Final Year Graduation pursuing candidates can apply. Preference will be given to candidates having agriculture or related sector’s qualification</a:t>
            </a:r>
          </a:p>
          <a:p>
            <a:pPr marL="0" indent="0">
              <a:buNone/>
            </a:pPr>
            <a:r>
              <a:rPr lang="en-IN" b="1" dirty="0"/>
              <a:t>AGE GROUP </a:t>
            </a:r>
            <a:r>
              <a:rPr lang="en-IN" dirty="0"/>
              <a:t>: 18-45 years</a:t>
            </a:r>
          </a:p>
        </p:txBody>
      </p:sp>
    </p:spTree>
    <p:extLst>
      <p:ext uri="{BB962C8B-B14F-4D97-AF65-F5344CB8AC3E}">
        <p14:creationId xmlns:p14="http://schemas.microsoft.com/office/powerpoint/2010/main" val="35111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8460FE-D8D1-387B-326C-E06C2D4F98D4}"/>
              </a:ext>
            </a:extLst>
          </p:cNvPr>
          <p:cNvSpPr>
            <a:spLocks noGrp="1"/>
          </p:cNvSpPr>
          <p:nvPr>
            <p:ph idx="1"/>
          </p:nvPr>
        </p:nvSpPr>
        <p:spPr/>
        <p:txBody>
          <a:bodyPr/>
          <a:lstStyle/>
          <a:p>
            <a:pPr algn="just"/>
            <a:r>
              <a:rPr lang="en-IN" dirty="0"/>
              <a:t>DURATION: The duration of internship will be 3 months initially which can be renewed up to 4 times. The internship program shall be available throughout year. The terms and conditions of internship shall be effective from the date of joining by the interns. </a:t>
            </a:r>
          </a:p>
          <a:p>
            <a:pPr algn="just"/>
            <a:r>
              <a:rPr lang="en-IN" dirty="0"/>
              <a:t>STIPEND • The selected intern shall be entitled for Rs. 6,000/- per month as stipend during the period of internship. • No payment towards transportation and other allowance etc. shall be paid to the interns. </a:t>
            </a:r>
          </a:p>
          <a:p>
            <a:pPr algn="just"/>
            <a:r>
              <a:rPr lang="en-IN" dirty="0"/>
              <a:t>CERTIFICATE • The interns will be issued an internship completion certificate upon successful completion of internship.</a:t>
            </a:r>
          </a:p>
        </p:txBody>
      </p:sp>
      <p:sp>
        <p:nvSpPr>
          <p:cNvPr id="4" name="Title 1">
            <a:extLst>
              <a:ext uri="{FF2B5EF4-FFF2-40B4-BE49-F238E27FC236}">
                <a16:creationId xmlns:a16="http://schemas.microsoft.com/office/drawing/2014/main" id="{F7C240F0-3396-8B57-7990-A29DAEC59817}"/>
              </a:ext>
            </a:extLst>
          </p:cNvPr>
          <p:cNvSpPr>
            <a:spLocks noGrp="1"/>
          </p:cNvSpPr>
          <p:nvPr>
            <p:ph type="title"/>
          </p:nvPr>
        </p:nvSpPr>
        <p:spPr>
          <a:xfrm>
            <a:off x="838200" y="365125"/>
            <a:ext cx="10515600" cy="1325563"/>
          </a:xfrm>
        </p:spPr>
        <p:txBody>
          <a:bodyPr/>
          <a:lstStyle/>
          <a:p>
            <a:r>
              <a:rPr lang="en-US" b="1" dirty="0"/>
              <a:t>Details about Internship contd.</a:t>
            </a:r>
            <a:endParaRPr lang="en-IN" b="1" dirty="0"/>
          </a:p>
        </p:txBody>
      </p:sp>
    </p:spTree>
    <p:extLst>
      <p:ext uri="{BB962C8B-B14F-4D97-AF65-F5344CB8AC3E}">
        <p14:creationId xmlns:p14="http://schemas.microsoft.com/office/powerpoint/2010/main" val="2834943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4B3D0-23D3-D29B-057A-9DEA8A79EE1D}"/>
              </a:ext>
            </a:extLst>
          </p:cNvPr>
          <p:cNvSpPr>
            <a:spLocks noGrp="1"/>
          </p:cNvSpPr>
          <p:nvPr>
            <p:ph type="title"/>
          </p:nvPr>
        </p:nvSpPr>
        <p:spPr/>
        <p:txBody>
          <a:bodyPr/>
          <a:lstStyle/>
          <a:p>
            <a:pPr algn="just"/>
            <a:r>
              <a:rPr lang="en-IN" b="1" dirty="0"/>
              <a:t>PROCEDURE FOR APPLICATION AND SELECTION</a:t>
            </a:r>
          </a:p>
        </p:txBody>
      </p:sp>
      <p:sp>
        <p:nvSpPr>
          <p:cNvPr id="3" name="Content Placeholder 2">
            <a:extLst>
              <a:ext uri="{FF2B5EF4-FFF2-40B4-BE49-F238E27FC236}">
                <a16:creationId xmlns:a16="http://schemas.microsoft.com/office/drawing/2014/main" id="{42132C18-5156-1856-D520-6124518DDABD}"/>
              </a:ext>
            </a:extLst>
          </p:cNvPr>
          <p:cNvSpPr>
            <a:spLocks noGrp="1"/>
          </p:cNvSpPr>
          <p:nvPr>
            <p:ph idx="1"/>
          </p:nvPr>
        </p:nvSpPr>
        <p:spPr/>
        <p:txBody>
          <a:bodyPr>
            <a:normAutofit/>
          </a:bodyPr>
          <a:lstStyle/>
          <a:p>
            <a:pPr algn="just"/>
            <a:r>
              <a:rPr lang="en-IN" dirty="0"/>
              <a:t>The applicant will apply for the ICRO Amrit Internship Programme online on NPC website www.icroamrit.npcindia.gov.in </a:t>
            </a:r>
          </a:p>
          <a:p>
            <a:pPr algn="just"/>
            <a:r>
              <a:rPr lang="en-IN" dirty="0"/>
              <a:t>The applicant is required to upload a letter of recommendation in the prescribed format from their institute / college / university / establishment along with the application. </a:t>
            </a:r>
          </a:p>
          <a:p>
            <a:pPr algn="just"/>
            <a:r>
              <a:rPr lang="en-IN" dirty="0"/>
              <a:t>Applicants will be selected based on the recommendations of committee set up by NPC/IPL </a:t>
            </a:r>
          </a:p>
          <a:p>
            <a:pPr algn="just"/>
            <a:r>
              <a:rPr lang="en-IN" dirty="0"/>
              <a:t>Placement of interns will be made at Head office and regional offices of NPC / IPL depending upon the preference of interns and requirements of offices concerned.</a:t>
            </a:r>
          </a:p>
        </p:txBody>
      </p:sp>
    </p:spTree>
    <p:extLst>
      <p:ext uri="{BB962C8B-B14F-4D97-AF65-F5344CB8AC3E}">
        <p14:creationId xmlns:p14="http://schemas.microsoft.com/office/powerpoint/2010/main" val="29203748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TotalTime>
  <Words>1116</Words>
  <Application>Microsoft Office PowerPoint</Application>
  <PresentationFormat>Widescreen</PresentationFormat>
  <Paragraphs>57</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ICRO AMRIT INTERNSHIP PROGRAM</vt:lpstr>
      <vt:lpstr>Indian Potash Limited (IPL), </vt:lpstr>
      <vt:lpstr>National Productivity Council</vt:lpstr>
      <vt:lpstr>IPL Centre for Rural Outreach (ICRO)</vt:lpstr>
      <vt:lpstr>Activities Planned for First Year</vt:lpstr>
      <vt:lpstr>Objectives of the ICRO Amrit Internship Program</vt:lpstr>
      <vt:lpstr>Details about Internship</vt:lpstr>
      <vt:lpstr>Details about Internship contd.</vt:lpstr>
      <vt:lpstr>PROCEDURE FOR APPLICATION AND SELECTION</vt:lpstr>
      <vt:lpstr>CODE OF CONDUCT</vt:lpstr>
      <vt:lpstr>NON-DISCLOSURE</vt:lpstr>
      <vt:lpstr>TERMINATION</vt:lpstr>
      <vt:lpstr>GENERAL CONDITIONS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ICRO AMRIT INTERNSHIP PROGRAM</dc:title>
  <dc:creator>NPC01</dc:creator>
  <cp:lastModifiedBy>NPC01</cp:lastModifiedBy>
  <cp:revision>15</cp:revision>
  <dcterms:created xsi:type="dcterms:W3CDTF">2022-05-27T05:52:57Z</dcterms:created>
  <dcterms:modified xsi:type="dcterms:W3CDTF">2022-05-29T07:25:22Z</dcterms:modified>
</cp:coreProperties>
</file>